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77" r:id="rId3"/>
    <p:sldId id="267" r:id="rId4"/>
    <p:sldId id="271" r:id="rId5"/>
    <p:sldId id="268" r:id="rId6"/>
    <p:sldId id="278" r:id="rId7"/>
    <p:sldId id="270" r:id="rId8"/>
    <p:sldId id="272" r:id="rId9"/>
    <p:sldId id="273" r:id="rId10"/>
    <p:sldId id="274" r:id="rId11"/>
    <p:sldId id="275" r:id="rId12"/>
    <p:sldId id="276" r:id="rId13"/>
    <p:sldId id="280" r:id="rId14"/>
    <p:sldId id="279" r:id="rId15"/>
    <p:sldId id="281" r:id="rId16"/>
    <p:sldId id="282" r:id="rId17"/>
    <p:sldId id="286" r:id="rId18"/>
    <p:sldId id="285" r:id="rId19"/>
    <p:sldId id="284" r:id="rId20"/>
    <p:sldId id="287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9" autoAdjust="0"/>
    <p:restoredTop sz="94660" autoAdjust="0"/>
  </p:normalViewPr>
  <p:slideViewPr>
    <p:cSldViewPr snapToGrid="0">
      <p:cViewPr varScale="1">
        <p:scale>
          <a:sx n="60" d="100"/>
          <a:sy n="60" d="100"/>
        </p:scale>
        <p:origin x="-78" y="-4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4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Microsoft_Office_Excel_2007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5.9766559475867079E-2"/>
                  <c:y val="-7.6049528608526554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5.1792991524914421E-2"/>
                  <c:y val="3.6478522575505219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11978699585261773"/>
                  <c:y val="3.183024205082003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 МБОУ "СОШ № 24"</c:v>
                </c:pt>
                <c:pt idx="1">
                  <c:v>МАДОУ № 117</c:v>
                </c:pt>
                <c:pt idx="2">
                  <c:v> В сети интернет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0.35000000000000014</c:v>
                </c:pt>
                <c:pt idx="2">
                  <c:v>0.15000000000000008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ответы</c:v>
                </c:pt>
              </c:strCache>
            </c:strRef>
          </c:tx>
          <c:spPr>
            <a:solidFill>
              <a:srgbClr val="FFFF00"/>
            </a:solidFill>
          </c:spPr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частично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0.14000000000000001</c:v>
                </c:pt>
                <c:pt idx="1">
                  <c:v>0.72000000000000008</c:v>
                </c:pt>
                <c:pt idx="2">
                  <c:v>0.14000000000000001</c:v>
                </c:pt>
              </c:numCache>
            </c:numRef>
          </c:val>
        </c:ser>
        <c:shape val="cylinder"/>
        <c:axId val="99558144"/>
        <c:axId val="99559680"/>
        <c:axId val="0"/>
      </c:bar3DChart>
      <c:catAx>
        <c:axId val="99558144"/>
        <c:scaling>
          <c:orientation val="minMax"/>
        </c:scaling>
        <c:axPos val="b"/>
        <c:tickLblPos val="nextTo"/>
        <c:crossAx val="99559680"/>
        <c:crosses val="autoZero"/>
        <c:auto val="1"/>
        <c:lblAlgn val="ctr"/>
        <c:lblOffset val="100"/>
      </c:catAx>
      <c:valAx>
        <c:axId val="99559680"/>
        <c:scaling>
          <c:orientation val="minMax"/>
        </c:scaling>
        <c:axPos val="l"/>
        <c:majorGridlines/>
        <c:numFmt formatCode="0%" sourceLinked="1"/>
        <c:tickLblPos val="nextTo"/>
        <c:crossAx val="995581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ответы</c:v>
                </c:pt>
              </c:strCache>
            </c:strRef>
          </c:tx>
          <c:spPr>
            <a:solidFill>
              <a:srgbClr val="FFFF00"/>
            </a:solidFill>
          </c:spPr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частично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0.34</c:v>
                </c:pt>
                <c:pt idx="2">
                  <c:v>0.16</c:v>
                </c:pt>
              </c:numCache>
            </c:numRef>
          </c:val>
        </c:ser>
        <c:shape val="cylinder"/>
        <c:axId val="99611008"/>
        <c:axId val="99612544"/>
        <c:axId val="0"/>
      </c:bar3DChart>
      <c:catAx>
        <c:axId val="99611008"/>
        <c:scaling>
          <c:orientation val="minMax"/>
        </c:scaling>
        <c:axPos val="b"/>
        <c:tickLblPos val="nextTo"/>
        <c:crossAx val="99612544"/>
        <c:crosses val="autoZero"/>
        <c:auto val="1"/>
        <c:lblAlgn val="ctr"/>
        <c:lblOffset val="100"/>
      </c:catAx>
      <c:valAx>
        <c:axId val="99612544"/>
        <c:scaling>
          <c:orientation val="minMax"/>
        </c:scaling>
        <c:axPos val="l"/>
        <c:majorGridlines/>
        <c:numFmt formatCode="0%" sourceLinked="1"/>
        <c:tickLblPos val="nextTo"/>
        <c:crossAx val="996110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ответы</c:v>
                </c:pt>
              </c:strCache>
            </c:strRef>
          </c:tx>
          <c:spPr>
            <a:solidFill>
              <a:srgbClr val="FFFF00"/>
            </a:solidFill>
          </c:spPr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2.6119402985074633E-2"/>
                  <c:y val="-0.12279292188004173"/>
                </c:manualLayout>
              </c:layout>
              <c:showVal val="1"/>
            </c:dLbl>
            <c:dLbl>
              <c:idx val="1"/>
              <c:layout>
                <c:manualLayout>
                  <c:x val="1.6791044776119403E-2"/>
                  <c:y val="-0.10593899142591837"/>
                </c:manualLayout>
              </c:layout>
              <c:showVal val="1"/>
            </c:dLbl>
            <c:dLbl>
              <c:idx val="2"/>
              <c:layout>
                <c:manualLayout>
                  <c:x val="8.0223880597014935E-2"/>
                  <c:y val="-0.41171744395072818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частично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1.0000000000000002E-2</c:v>
                </c:pt>
                <c:pt idx="1">
                  <c:v>1.0000000000000002E-2</c:v>
                </c:pt>
                <c:pt idx="2">
                  <c:v>0.98</c:v>
                </c:pt>
              </c:numCache>
            </c:numRef>
          </c:val>
        </c:ser>
        <c:shape val="cylinder"/>
        <c:axId val="100040704"/>
        <c:axId val="100042240"/>
        <c:axId val="0"/>
      </c:bar3DChart>
      <c:catAx>
        <c:axId val="100040704"/>
        <c:scaling>
          <c:orientation val="minMax"/>
        </c:scaling>
        <c:axPos val="b"/>
        <c:tickLblPos val="nextTo"/>
        <c:crossAx val="100042240"/>
        <c:crosses val="autoZero"/>
        <c:auto val="1"/>
        <c:lblAlgn val="ctr"/>
        <c:lblOffset val="100"/>
      </c:catAx>
      <c:valAx>
        <c:axId val="100042240"/>
        <c:scaling>
          <c:orientation val="minMax"/>
        </c:scaling>
        <c:axPos val="l"/>
        <c:majorGridlines/>
        <c:numFmt formatCode="0%" sourceLinked="1"/>
        <c:tickLblPos val="nextTo"/>
        <c:crossAx val="1000407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ответов</c:v>
                </c:pt>
              </c:strCache>
            </c:strRef>
          </c:tx>
          <c:spPr>
            <a:solidFill>
              <a:srgbClr val="0070C0"/>
            </a:solidFill>
          </c:spPr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0.41000000000000003</c:v>
                </c:pt>
                <c:pt idx="1">
                  <c:v>0.18000000000000002</c:v>
                </c:pt>
                <c:pt idx="2">
                  <c:v>0.41000000000000003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ответы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</c:ser>
        <c:shape val="cone"/>
        <c:axId val="100363648"/>
        <c:axId val="100369536"/>
        <c:axId val="99606016"/>
      </c:bar3DChart>
      <c:catAx>
        <c:axId val="100363648"/>
        <c:scaling>
          <c:orientation val="minMax"/>
        </c:scaling>
        <c:axPos val="b"/>
        <c:tickLblPos val="nextTo"/>
        <c:crossAx val="100369536"/>
        <c:crosses val="autoZero"/>
        <c:auto val="1"/>
        <c:lblAlgn val="ctr"/>
        <c:lblOffset val="100"/>
      </c:catAx>
      <c:valAx>
        <c:axId val="100369536"/>
        <c:scaling>
          <c:orientation val="minMax"/>
        </c:scaling>
        <c:axPos val="l"/>
        <c:majorGridlines/>
        <c:numFmt formatCode="General" sourceLinked="1"/>
        <c:tickLblPos val="nextTo"/>
        <c:crossAx val="100363648"/>
        <c:crosses val="autoZero"/>
        <c:crossBetween val="between"/>
      </c:valAx>
      <c:serAx>
        <c:axId val="99606016"/>
        <c:scaling>
          <c:orientation val="minMax"/>
        </c:scaling>
        <c:axPos val="b"/>
        <c:tickLblPos val="nextTo"/>
        <c:crossAx val="100369536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опрошенных</c:v>
                </c:pt>
              </c:strCache>
            </c:strRef>
          </c:tx>
          <c:explosion val="22"/>
          <c:dPt>
            <c:idx val="0"/>
            <c:explosion val="27"/>
          </c:dPt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2.8360517435320594E-2"/>
                  <c:y val="0.12173398464080878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5.4596925384326991E-2"/>
                  <c:y val="-6.2814717604743928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/>
                      <a:t>34%</a:t>
                    </a:r>
                  </a:p>
                </c:rich>
              </c:tx>
              <c:showVal val="1"/>
            </c:dLbl>
            <c:showVal val="1"/>
          </c:dLbls>
          <c:cat>
            <c:strRef>
              <c:f>Sheet1!$A$2:$A$3</c:f>
              <c:strCache>
                <c:ptCount val="2"/>
                <c:pt idx="0">
                  <c:v>учитель</c:v>
                </c:pt>
                <c:pt idx="1">
                  <c:v>воспитатель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0.66000000000000025</c:v>
                </c:pt>
                <c:pt idx="1">
                  <c:v>0.34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.23339895013123374"/>
          <c:y val="0.89847550306211721"/>
          <c:w val="0.60463067116610481"/>
          <c:h val="8.3005978419364287E-2"/>
        </c:manualLayout>
      </c:layout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педагогический стаж</c:v>
                </c:pt>
              </c:strCache>
            </c:strRef>
          </c:tx>
          <c:spPr>
            <a:solidFill>
              <a:srgbClr val="00B050"/>
            </a:solidFill>
          </c:spPr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Pt>
            <c:idx val="4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400" b="1" dirty="0" smtClean="0"/>
                      <a:t>5</a:t>
                    </a:r>
                    <a:endParaRPr lang="en-US" sz="2400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от 0- до 5 лет</c:v>
                </c:pt>
                <c:pt idx="1">
                  <c:v>от 5-до 10 лет</c:v>
                </c:pt>
                <c:pt idx="2">
                  <c:v>от 10-до15 лет</c:v>
                </c:pt>
                <c:pt idx="3">
                  <c:v>от 15- до 20 лет</c:v>
                </c:pt>
                <c:pt idx="4">
                  <c:v>от 20 -до 25 лет</c:v>
                </c:pt>
                <c:pt idx="5">
                  <c:v>более 25 лет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7</c:v>
                </c:pt>
                <c:pt idx="5">
                  <c:v>13</c:v>
                </c:pt>
              </c:numCache>
            </c:numRef>
          </c:val>
        </c:ser>
        <c:dLbls>
          <c:showVal val="1"/>
        </c:dLbls>
        <c:overlap val="-25"/>
        <c:axId val="90317568"/>
        <c:axId val="90319104"/>
      </c:barChart>
      <c:catAx>
        <c:axId val="90317568"/>
        <c:scaling>
          <c:orientation val="minMax"/>
        </c:scaling>
        <c:axPos val="b"/>
        <c:majorTickMark val="none"/>
        <c:tickLblPos val="nextTo"/>
        <c:crossAx val="90319104"/>
        <c:crosses val="autoZero"/>
        <c:auto val="1"/>
        <c:lblAlgn val="ctr"/>
        <c:lblOffset val="100"/>
      </c:catAx>
      <c:valAx>
        <c:axId val="90319104"/>
        <c:scaling>
          <c:orientation val="minMax"/>
        </c:scaling>
        <c:delete val="1"/>
        <c:axPos val="l"/>
        <c:numFmt formatCode="General" sourceLinked="1"/>
        <c:tickLblPos val="none"/>
        <c:crossAx val="90317568"/>
        <c:crosses val="autoZero"/>
        <c:crossBetween val="between"/>
      </c:valAx>
    </c:plotArea>
    <c:legend>
      <c:legendPos val="t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</c:v>
                </c:pt>
              </c:strCache>
            </c:strRef>
          </c:tx>
          <c:spPr>
            <a:solidFill>
              <a:srgbClr val="FFFF00"/>
            </a:solidFill>
          </c:spPr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9.480277131214819E-3"/>
                  <c:y val="2.478485638769499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2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4.0629865773565504E-2"/>
                  <c:y val="-7.160069623111889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2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5.4173012178370403E-3"/>
                  <c:y val="-2.2030983455728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2"/>
                      </a:solidFill>
                    </a:defRPr>
                  </a:pPr>
                  <a:endParaRPr lang="ru-RU"/>
                </a:p>
              </c:txPr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Средне-специальное</c:v>
                </c:pt>
                <c:pt idx="1">
                  <c:v>Высшее</c:v>
                </c:pt>
                <c:pt idx="2">
                  <c:v>Степень магистра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34</c:v>
                </c:pt>
                <c:pt idx="2">
                  <c:v>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количество человек</a:t>
            </a:r>
          </a:p>
        </c:rich>
      </c:tx>
      <c:layout>
        <c:manualLayout>
          <c:xMode val="edge"/>
          <c:yMode val="edge"/>
          <c:x val="0.3279687500000002"/>
          <c:y val="7.031249567467427E-3"/>
        </c:manualLayout>
      </c:layout>
    </c:title>
    <c:plotArea>
      <c:layout>
        <c:manualLayout>
          <c:layoutTarget val="inner"/>
          <c:xMode val="edge"/>
          <c:yMode val="edge"/>
          <c:x val="7.9803395669291372E-2"/>
          <c:y val="0.11221302213256508"/>
          <c:w val="0.83220521653543356"/>
          <c:h val="0.791673671772042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</c:v>
                </c:pt>
              </c:strCache>
            </c:strRef>
          </c:tx>
          <c:spPr>
            <a:solidFill>
              <a:srgbClr val="FF0000"/>
            </a:solidFill>
          </c:spPr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002060"/>
              </a:solidFill>
            </c:spPr>
          </c:dPt>
          <c:dPt>
            <c:idx val="6"/>
            <c:spPr>
              <a:solidFill>
                <a:srgbClr val="7030A0"/>
              </a:solidFill>
            </c:spPr>
          </c:dPt>
          <c:dPt>
            <c:idx val="7"/>
            <c:spPr>
              <a:solidFill>
                <a:srgbClr val="FFFF00"/>
              </a:solidFill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Lbl>
              <c:idx val="6"/>
              <c:layout/>
              <c:showVal val="1"/>
            </c:dLbl>
            <c:dLbl>
              <c:idx val="7"/>
              <c:layout/>
              <c:showVal val="1"/>
            </c:dLbl>
            <c:dLbl>
              <c:idx val="9"/>
              <c:layout/>
              <c:showVal val="1"/>
            </c:dLbl>
            <c:delete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12</c:v>
                </c:pt>
                <c:pt idx="4">
                  <c:v>12</c:v>
                </c:pt>
                <c:pt idx="5">
                  <c:v>3</c:v>
                </c:pt>
                <c:pt idx="6">
                  <c:v>2</c:v>
                </c:pt>
                <c:pt idx="7">
                  <c:v>5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axId val="90421888"/>
        <c:axId val="90431872"/>
      </c:barChart>
      <c:catAx>
        <c:axId val="90421888"/>
        <c:scaling>
          <c:orientation val="minMax"/>
        </c:scaling>
        <c:axPos val="b"/>
        <c:numFmt formatCode="General" sourceLinked="1"/>
        <c:tickLblPos val="nextTo"/>
        <c:crossAx val="90431872"/>
        <c:crosses val="autoZero"/>
        <c:auto val="1"/>
        <c:lblAlgn val="ctr"/>
        <c:lblOffset val="100"/>
      </c:catAx>
      <c:valAx>
        <c:axId val="90431872"/>
        <c:scaling>
          <c:orientation val="minMax"/>
        </c:scaling>
        <c:axPos val="l"/>
        <c:majorGridlines/>
        <c:numFmt formatCode="General" sourceLinked="1"/>
        <c:tickLblPos val="nextTo"/>
        <c:crossAx val="904218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 b="1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ответы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4.6874999999999998E-3"/>
                  <c:y val="-4.492374199997419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2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4.6874999999999998E-3"/>
                  <c:y val="-6.606432647055028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2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2.3437500000000007E-2"/>
                  <c:y val="-7.134947258819436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2"/>
                      </a:solidFill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Частично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</c:v>
                </c:pt>
                <c:pt idx="1">
                  <c:v>1</c:v>
                </c:pt>
                <c:pt idx="2">
                  <c:v>16</c:v>
                </c:pt>
              </c:numCache>
            </c:numRef>
          </c:val>
        </c:ser>
        <c:shape val="cylinder"/>
        <c:axId val="92523904"/>
        <c:axId val="92624000"/>
        <c:axId val="0"/>
      </c:bar3DChart>
      <c:catAx>
        <c:axId val="92523904"/>
        <c:scaling>
          <c:orientation val="minMax"/>
        </c:scaling>
        <c:axPos val="b"/>
        <c:tickLblPos val="nextTo"/>
        <c:crossAx val="92624000"/>
        <c:crosses val="autoZero"/>
        <c:auto val="1"/>
        <c:lblAlgn val="ctr"/>
        <c:lblOffset val="100"/>
      </c:catAx>
      <c:valAx>
        <c:axId val="92624000"/>
        <c:scaling>
          <c:orientation val="minMax"/>
        </c:scaling>
        <c:axPos val="l"/>
        <c:majorGridlines/>
        <c:numFmt formatCode="General" sourceLinked="1"/>
        <c:tickLblPos val="nextTo"/>
        <c:crossAx val="925239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ответов</c:v>
                </c:pt>
              </c:strCache>
            </c:strRef>
          </c:tx>
          <c:spPr>
            <a:solidFill>
              <a:srgbClr val="FF0000"/>
            </a:solidFill>
          </c:spPr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частично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</c:v>
                </c:pt>
                <c:pt idx="1">
                  <c:v>1</c:v>
                </c:pt>
                <c:pt idx="2">
                  <c:v>16</c:v>
                </c:pt>
              </c:numCache>
            </c:numRef>
          </c:val>
        </c:ser>
        <c:shape val="cylinder"/>
        <c:axId val="97016064"/>
        <c:axId val="97021952"/>
        <c:axId val="0"/>
      </c:bar3DChart>
      <c:catAx>
        <c:axId val="97016064"/>
        <c:scaling>
          <c:orientation val="minMax"/>
        </c:scaling>
        <c:axPos val="b"/>
        <c:tickLblPos val="nextTo"/>
        <c:crossAx val="97021952"/>
        <c:crosses val="autoZero"/>
        <c:auto val="1"/>
        <c:lblAlgn val="ctr"/>
        <c:lblOffset val="100"/>
      </c:catAx>
      <c:valAx>
        <c:axId val="97021952"/>
        <c:scaling>
          <c:orientation val="minMax"/>
        </c:scaling>
        <c:axPos val="l"/>
        <c:majorGridlines/>
        <c:numFmt formatCode="General" sourceLinked="1"/>
        <c:tickLblPos val="nextTo"/>
        <c:crossAx val="970160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ответов</c:v>
                </c:pt>
              </c:strCache>
            </c:strRef>
          </c:tx>
          <c:spPr>
            <a:solidFill>
              <a:srgbClr val="0070C0"/>
            </a:solidFill>
          </c:spPr>
          <c:dPt>
            <c:idx val="2"/>
            <c:spPr>
              <a:solidFill>
                <a:srgbClr val="002060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0</c:v>
                </c:pt>
                <c:pt idx="2">
                  <c:v>4</c:v>
                </c:pt>
              </c:numCache>
            </c:numRef>
          </c:val>
        </c:ser>
        <c:axId val="98948992"/>
        <c:axId val="98950528"/>
      </c:barChart>
      <c:catAx>
        <c:axId val="98948992"/>
        <c:scaling>
          <c:orientation val="minMax"/>
        </c:scaling>
        <c:axPos val="b"/>
        <c:tickLblPos val="nextTo"/>
        <c:crossAx val="98950528"/>
        <c:crosses val="autoZero"/>
        <c:auto val="1"/>
        <c:lblAlgn val="ctr"/>
        <c:lblOffset val="100"/>
      </c:catAx>
      <c:valAx>
        <c:axId val="98950528"/>
        <c:scaling>
          <c:orientation val="minMax"/>
        </c:scaling>
        <c:axPos val="l"/>
        <c:majorGridlines/>
        <c:numFmt formatCode="General" sourceLinked="1"/>
        <c:tickLblPos val="nextTo"/>
        <c:crossAx val="989489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ответы</c:v>
                </c:pt>
              </c:strCache>
            </c:strRef>
          </c:tx>
          <c:spPr>
            <a:solidFill>
              <a:srgbClr val="FFFF00"/>
            </a:solidFill>
          </c:spPr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частично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</c:ser>
        <c:shape val="cylinder"/>
        <c:axId val="99333248"/>
        <c:axId val="99334784"/>
        <c:axId val="0"/>
      </c:bar3DChart>
      <c:catAx>
        <c:axId val="99333248"/>
        <c:scaling>
          <c:orientation val="minMax"/>
        </c:scaling>
        <c:axPos val="b"/>
        <c:tickLblPos val="nextTo"/>
        <c:crossAx val="99334784"/>
        <c:crosses val="autoZero"/>
        <c:auto val="1"/>
        <c:lblAlgn val="ctr"/>
        <c:lblOffset val="100"/>
      </c:catAx>
      <c:valAx>
        <c:axId val="99334784"/>
        <c:scaling>
          <c:orientation val="minMax"/>
        </c:scaling>
        <c:axPos val="l"/>
        <c:majorGridlines/>
        <c:numFmt formatCode="General" sourceLinked="1"/>
        <c:tickLblPos val="nextTo"/>
        <c:crossAx val="993332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0.48277</cdr:x>
      <cdr:y>0.55556</cdr:y>
    </cdr:from>
    <cdr:to>
      <cdr:x>0.85147</cdr:x>
      <cdr:y>0.77451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H="1">
          <a:off x="4635137" y="2220686"/>
          <a:ext cx="3540034" cy="875211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00206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rgbClr val="0070C0"/>
              </a:solidFill>
            </a:ln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pPr/>
              <a:t>06.11.2012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pPr/>
              <a:t>06.11.2012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844062"/>
            <a:ext cx="10058400" cy="1348153"/>
          </a:xfrm>
        </p:spPr>
        <p:txBody>
          <a:bodyPr>
            <a:normAutofit/>
          </a:bodyPr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200" b="1" i="0" u="sng" baseline="0" dirty="0" smtClean="0">
                <a:solidFill>
                  <a:schemeClr val="tx2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  <a:t>Социологическое </a:t>
            </a:r>
            <a:r>
              <a:rPr lang="ru-RU" sz="3200" b="1" i="0" u="sng" dirty="0" smtClean="0">
                <a:solidFill>
                  <a:schemeClr val="tx2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  <a:t> исследование</a:t>
            </a:r>
            <a:br>
              <a:rPr lang="ru-RU" sz="3200" b="1" i="0" u="sng" dirty="0" smtClean="0">
                <a:solidFill>
                  <a:schemeClr val="tx2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</a:br>
            <a:endParaRPr lang="ru-RU" sz="3200" b="1" i="0" baseline="0" dirty="0">
              <a:solidFill>
                <a:srgbClr val="514A40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2647" y="1937298"/>
            <a:ext cx="10058400" cy="225956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A85229"/>
                </a:solidFill>
              </a:rPr>
              <a:t>Актуальность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A85229"/>
                </a:solidFill>
              </a:rPr>
              <a:t> педагогических идей Л.Н.Толстого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A85229"/>
                </a:solidFill>
              </a:rPr>
              <a:t> в современной педагогике</a:t>
            </a:r>
            <a:r>
              <a:rPr lang="ru-RU" sz="3600" b="1" i="0" baseline="0" dirty="0" smtClean="0">
                <a:solidFill>
                  <a:srgbClr val="A85229"/>
                </a:solidFill>
              </a:rPr>
              <a:t> </a:t>
            </a:r>
            <a:endParaRPr lang="ru-RU" sz="3600" b="1" i="0" baseline="0" dirty="0">
              <a:solidFill>
                <a:srgbClr val="A8522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41324" y="4225159"/>
            <a:ext cx="4209393" cy="1545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2"/>
                </a:solidFill>
              </a:rPr>
              <a:t>Провела: Зайцева Ирина Николаевна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у</a:t>
            </a:r>
            <a:r>
              <a:rPr lang="ru-RU" dirty="0" smtClean="0">
                <a:solidFill>
                  <a:schemeClr val="tx2"/>
                </a:solidFill>
              </a:rPr>
              <a:t>читель МБОУ «СОШ № 24»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7349" y="522514"/>
            <a:ext cx="3814354" cy="312202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Как вы думаете, идеи Л.Н. Толстого в настоящее время нашли свою реализацию в контексте личностно-ориентированной педагогики?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90575" y="685800"/>
          <a:ext cx="6126163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593453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309282" y="169817"/>
          <a:ext cx="6938683" cy="6616693"/>
        </p:xfrm>
        <a:graphic>
          <a:graphicData uri="http://schemas.openxmlformats.org/drawingml/2006/table">
            <a:tbl>
              <a:tblPr/>
              <a:tblGrid>
                <a:gridCol w="399949"/>
                <a:gridCol w="3123476"/>
                <a:gridCol w="2654086"/>
                <a:gridCol w="761172"/>
              </a:tblGrid>
              <a:tr h="552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Проблема и способ ее решения в формулировке Л.Н. Толстого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Современные формулировки принципов и педагогических подходов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оценка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 Образование на деле и в книге не может быть насильственно и должно доставлять наслаждение учащимся. Обучение-это процесс активного, сознательного и творческого, а не механического усвоения детьми сообщаемых им в школе знаний и навыков.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Принцип сознательности и активного обучения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Если ученик в школе не научился сам ничего творить, то и в жизни он всегда будет только подражать, копировать.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Принцип самостоятельного и деятельного подхода к обучению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Создания ситуации затруднения как средства активизации мыслительной деятельности учащихся, когда путем комбинирования известного предполагается нахождение нового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Принцип проблемного обучения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Нехорошо, когда учитель слишком длинно и сложно объясняет то, что уже понятно и известно ученику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Обучение в зоне ближайшего развития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Детям свойственна образность, конкретность мышления, непосредственность и искренность в выражении мыслей и чувств.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Принцип 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природосообразности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, учет возрастных особенностей  учащихся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Наглядность в обучении должна быть применена так, чтобы обеспечить яркое ,эмоциональное запоминание ребенком живых образов, возбудить детское воображение, творческую фантазию, стремление к глубокому познанию вещей и явлений.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Принцип наглядности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Использование учебного материала  и средств наглядности должно осуществляться при соблюдении меры, места, постепенного изложения и разнообразия форм.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Принцип доступности и последовательности обучения ( от простого к сложному)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Постоянное изучение особенностей своих питомцев, интерес к индивидуальности ученика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Индивидуальный подход к обучению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Рассуждение о «школьном состоянии души», когда учащийся вынужден подавлять в себе высшие способности для развитии только тех, которые совпадают со школьным состоянием страха, напряжение  памяти и внимания.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Принцип психологической комфортности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 Стремление к гармоническому развитию всех сил и способностей каждого ребенка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Личностно ориентированный подход.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013" marR="5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7912248" y="1259300"/>
            <a:ext cx="409687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Поставьте, пожалуйста, оценку, адаптации педагогических  идеи Л.Н. Толстого по мере  их   успешности и применения в современной педагогике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(от 1 до 10).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Соответственно: 10  адаптировалось успешно , 1 не находит применения в современной педагогике.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2644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381000"/>
            <a:ext cx="11469189" cy="533400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u="sng" baseline="0" dirty="0" smtClean="0">
                <a:solidFill>
                  <a:srgbClr val="FF000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  <a:t>Считаете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  <a:t> ли вы, что нам необходимо сохранять самобытность отечественной педагогики? </a:t>
            </a:r>
            <a:endParaRPr lang="ru-RU" sz="2800" b="1" u="sng" baseline="0" dirty="0">
              <a:solidFill>
                <a:srgbClr val="FF0000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95400" y="1828800"/>
          <a:ext cx="9601200" cy="399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2035" y="359229"/>
            <a:ext cx="3474720" cy="16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25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7457" b="27457"/>
          <a:stretch>
            <a:fillRect/>
          </a:stretch>
        </p:blipFill>
        <p:spPr>
          <a:xfrm>
            <a:off x="8098971" y="365759"/>
            <a:ext cx="3737822" cy="22925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3174274"/>
            <a:ext cx="3474720" cy="2357846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Дело учителя- следовать природе ребенка и</a:t>
            </a:r>
          </a:p>
          <a:p>
            <a:pPr algn="ctr"/>
            <a:r>
              <a:rPr lang="ru-RU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развивать ее?</a:t>
            </a:r>
            <a:endParaRPr lang="ru-RU" sz="28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82600" y="719667"/>
          <a:ext cx="6807200" cy="527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2035" y="359229"/>
            <a:ext cx="3474720" cy="16002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25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7457" b="27457"/>
          <a:stretch>
            <a:fillRect/>
          </a:stretch>
        </p:blipFill>
        <p:spPr>
          <a:xfrm>
            <a:off x="8098971" y="365759"/>
            <a:ext cx="3737822" cy="22925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3174273"/>
            <a:ext cx="3474720" cy="273013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Единственный </a:t>
            </a:r>
            <a:r>
              <a:rPr lang="ru-RU" sz="3600" b="1" dirty="0" smtClean="0">
                <a:solidFill>
                  <a:schemeClr val="tx2"/>
                </a:solidFill>
              </a:rPr>
              <a:t>критерий </a:t>
            </a:r>
            <a:r>
              <a:rPr lang="ru-RU" sz="3600" dirty="0" smtClean="0">
                <a:solidFill>
                  <a:schemeClr val="tx2"/>
                </a:solidFill>
              </a:rPr>
              <a:t>педагогики является </a:t>
            </a:r>
            <a:r>
              <a:rPr lang="ru-RU" sz="3600" b="1" dirty="0" smtClean="0">
                <a:solidFill>
                  <a:schemeClr val="tx2"/>
                </a:solidFill>
              </a:rPr>
              <a:t>свобода.</a:t>
            </a:r>
            <a:endParaRPr lang="ru-RU" sz="36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82600" y="719667"/>
          <a:ext cx="6807200" cy="527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2035" y="359229"/>
            <a:ext cx="3474720" cy="16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25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7457" b="27457"/>
          <a:stretch>
            <a:fillRect/>
          </a:stretch>
        </p:blipFill>
        <p:spPr>
          <a:xfrm>
            <a:off x="8098971" y="365759"/>
            <a:ext cx="3737822" cy="22925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3174273"/>
            <a:ext cx="3474720" cy="273013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Единственный </a:t>
            </a:r>
            <a:r>
              <a:rPr lang="ru-RU" sz="3600" b="1" dirty="0" smtClean="0">
                <a:solidFill>
                  <a:schemeClr val="tx2"/>
                </a:solidFill>
              </a:rPr>
              <a:t>методом </a:t>
            </a:r>
            <a:r>
              <a:rPr lang="ru-RU" sz="3600" dirty="0" smtClean="0">
                <a:solidFill>
                  <a:schemeClr val="tx2"/>
                </a:solidFill>
              </a:rPr>
              <a:t>педагогики является</a:t>
            </a:r>
          </a:p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опыт.</a:t>
            </a:r>
            <a:endParaRPr lang="ru-RU" sz="36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82600" y="719667"/>
          <a:ext cx="6807200" cy="527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2035" y="359229"/>
            <a:ext cx="3474720" cy="16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25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7457" b="27457"/>
          <a:stretch>
            <a:fillRect/>
          </a:stretch>
        </p:blipFill>
        <p:spPr>
          <a:xfrm>
            <a:off x="8098971" y="365759"/>
            <a:ext cx="3737822" cy="22925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3174273"/>
            <a:ext cx="3474720" cy="2730137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Свобода выбора учащихся –чему  и как они хотят учиться.</a:t>
            </a:r>
            <a:endParaRPr lang="ru-RU" sz="36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82600" y="719667"/>
          <a:ext cx="6807200" cy="527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381000"/>
            <a:ext cx="11469189" cy="533400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u="sng" baseline="0" dirty="0" smtClean="0">
                <a:solidFill>
                  <a:srgbClr val="FF000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  <a:t>Можно ли сказать, что современная дидактическая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  <a:t> система опирается на педагогические идеи Л.Н. Толстого?</a:t>
            </a:r>
            <a:endParaRPr lang="ru-RU" sz="2400" b="1" u="sng" baseline="0" dirty="0">
              <a:solidFill>
                <a:srgbClr val="FF0000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95400" y="1828800"/>
          <a:ext cx="9601200" cy="399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5280" y="365760"/>
            <a:ext cx="4049486" cy="2103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Экспериментирование учителя, может содействовать развитию  педагогики как науки?</a:t>
            </a: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482600" y="1384300"/>
          <a:ext cx="6440488" cy="387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5280" y="365760"/>
            <a:ext cx="4049486" cy="99277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 выводы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735" y="689258"/>
            <a:ext cx="71280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 Больше 50%  респондентов считают педагогику                           Л.Н. Толстого актуальной в современной педагогике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Около 60% считают педагогические идеи Л.Н. Толстого нашли свою реализацию или проекцию в личностно -ориентированной педагогике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 Самая адаптированная педагогическая идея Л.Н. Толстого в современной педагогике по мнению большинства опрошенный –это  принцип самостоятельного и деятельного подхода к обучению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 Практически 100%  респондентов считают, что  нам необходимо сохранять самобытность отечественной педагогики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Стоит отметить, что   мнения по поводу опоры современной дидактической системы на педагогику Л.Н. Толстого разделись.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u="sng" baseline="0" dirty="0" smtClean="0">
                <a:solidFill>
                  <a:srgbClr val="FF000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  <a:t>Цель</a:t>
            </a: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  <a:t> исследования</a:t>
            </a:r>
            <a:endParaRPr lang="ru-RU" sz="3200" b="1" u="sng" baseline="0" dirty="0">
              <a:solidFill>
                <a:srgbClr val="FF0000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1441938"/>
          </a:xfrm>
        </p:spPr>
        <p:txBody>
          <a:bodyPr>
            <a:normAutofit/>
          </a:bodyPr>
          <a:lstStyle/>
          <a:p>
            <a:pPr marL="274320" indent="-228600" algn="ctr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ru-RU" sz="2800" b="0" i="0" dirty="0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Изучение </a:t>
            </a:r>
            <a:r>
              <a:rPr lang="ru-RU" sz="2800" b="1" i="0" dirty="0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актуальности </a:t>
            </a:r>
            <a:r>
              <a:rPr lang="ru-RU" sz="2800" b="0" i="0" dirty="0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педагогических идей</a:t>
            </a:r>
          </a:p>
          <a:p>
            <a:pPr marL="274320" indent="-228600" algn="ctr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b="0" i="0" dirty="0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 Л.Н. Толстого в условиях современной педагогике.</a:t>
            </a:r>
            <a:endParaRPr lang="ru-RU" sz="2800" b="0" i="0" dirty="0">
              <a:solidFill>
                <a:srgbClr val="514A40"/>
              </a:solidFill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0412" y="868680"/>
            <a:ext cx="3474720" cy="16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rg14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6100" b="26100"/>
          <a:stretch>
            <a:fillRect/>
          </a:stretch>
        </p:blipFill>
        <p:spPr>
          <a:xfrm>
            <a:off x="8059783" y="692331"/>
            <a:ext cx="3854821" cy="18026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80" y="4127863"/>
            <a:ext cx="3474720" cy="20312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repin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4468" y="2327461"/>
            <a:ext cx="3474720" cy="1996345"/>
          </a:xfrm>
          <a:prstGeom prst="rect">
            <a:avLst/>
          </a:prstGeom>
        </p:spPr>
      </p:pic>
      <p:pic>
        <p:nvPicPr>
          <p:cNvPr id="7" name="Рисунок 6" descr="4628960_Filip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5726" y="3879668"/>
            <a:ext cx="3631473" cy="2591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9166" y="1371600"/>
            <a:ext cx="5057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7139" y="395235"/>
            <a:ext cx="5943600" cy="410547"/>
          </a:xfrm>
        </p:spPr>
        <p:txBody>
          <a:bodyPr/>
          <a:lstStyle/>
          <a:p>
            <a:r>
              <a:rPr lang="ru-RU" dirty="0" smtClean="0"/>
              <a:t>                      </a:t>
            </a:r>
            <a:r>
              <a:rPr lang="ru-RU" u="sng" dirty="0" smtClean="0">
                <a:solidFill>
                  <a:srgbClr val="FF0000"/>
                </a:solidFill>
              </a:rPr>
              <a:t>ОБЩАЯ   ИНФОРМАЦИЯ</a:t>
            </a:r>
            <a:endParaRPr lang="ru-RU" u="sng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8246" y="293078"/>
            <a:ext cx="4079631" cy="627184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01077" y="1212036"/>
          <a:ext cx="595141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540"/>
                <a:gridCol w="24678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Количество опрошенных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44 человек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Из них воспитатели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человек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Из них учителей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 человек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736600" y="2946400"/>
          <a:ext cx="6654800" cy="319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63179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154" y="357553"/>
            <a:ext cx="6365631" cy="568569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i="0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  <a:t>  </a:t>
            </a:r>
            <a:br>
              <a:rPr lang="ru-RU" sz="3200" b="1" i="0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</a:br>
            <a:r>
              <a:rPr lang="ru-RU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</a:rPr>
              <a:t/>
            </a:r>
            <a:br>
              <a:rPr lang="ru-RU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</a:rPr>
            </a:br>
            <a:r>
              <a:rPr lang="ru-RU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</a:rPr>
              <a:t/>
            </a:r>
            <a:br>
              <a:rPr lang="ru-RU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</a:rPr>
            </a:br>
            <a:r>
              <a:rPr lang="ru-RU" u="sng" dirty="0" smtClean="0">
                <a:solidFill>
                  <a:srgbClr val="FF000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</a:rPr>
              <a:t>Респонденты</a:t>
            </a:r>
            <a:endParaRPr lang="ru-RU" sz="3200" b="1" i="0" u="sng" baseline="0" dirty="0">
              <a:solidFill>
                <a:srgbClr val="FF0000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graphicFrame>
        <p:nvGraphicFramePr>
          <p:cNvPr id="6" name="Объект 5" descr="Гистограмма с группировкой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1061972"/>
              </p:ext>
            </p:extLst>
          </p:nvPr>
        </p:nvGraphicFramePr>
        <p:xfrm>
          <a:off x="1295400" y="1828800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579920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154" y="357553"/>
            <a:ext cx="6365631" cy="568569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i="0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  <a:t>  </a:t>
            </a:r>
            <a:br>
              <a:rPr lang="ru-RU" sz="3200" b="1" i="0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</a:br>
            <a:r>
              <a:rPr lang="ru-RU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</a:rPr>
              <a:t/>
            </a:r>
            <a:br>
              <a:rPr lang="ru-RU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</a:rPr>
            </a:br>
            <a:r>
              <a:rPr lang="ru-RU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</a:rPr>
              <a:t/>
            </a:r>
            <a:br>
              <a:rPr lang="ru-RU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</a:rPr>
            </a:br>
            <a:r>
              <a:rPr lang="ru-RU" u="sng" dirty="0" smtClean="0">
                <a:solidFill>
                  <a:srgbClr val="FF000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</a:rPr>
              <a:t> стаж работы респондентов</a:t>
            </a:r>
            <a:endParaRPr lang="ru-RU" sz="3200" b="1" i="0" u="sng" baseline="0" dirty="0">
              <a:solidFill>
                <a:srgbClr val="FF0000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graphicFrame>
        <p:nvGraphicFramePr>
          <p:cNvPr id="6" name="Объект 5" descr="Гистограмма с группировкой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1061972"/>
              </p:ext>
            </p:extLst>
          </p:nvPr>
        </p:nvGraphicFramePr>
        <p:xfrm>
          <a:off x="1295400" y="1828800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579920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332" y="394063"/>
            <a:ext cx="8318862" cy="62484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i="0" u="sng" baseline="0" dirty="0" smtClean="0">
                <a:solidFill>
                  <a:srgbClr val="FF000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  <a:t>Уровень</a:t>
            </a:r>
            <a:r>
              <a:rPr lang="ru-RU" sz="3200" b="1" i="0" u="sng" dirty="0" smtClean="0">
                <a:solidFill>
                  <a:srgbClr val="FF000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  <a:t> образования респондентов</a:t>
            </a:r>
            <a:endParaRPr lang="ru-RU" sz="3200" b="1" i="0" u="sng" baseline="0" dirty="0">
              <a:solidFill>
                <a:srgbClr val="FF0000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1295400" y="1331913"/>
          <a:ext cx="9377363" cy="461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81435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9" y="381000"/>
            <a:ext cx="11665131" cy="3766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700" u="sng" dirty="0" smtClean="0">
                <a:solidFill>
                  <a:schemeClr val="tx2"/>
                </a:solidFill>
              </a:rPr>
              <a:t>Осведомленность о педагогических идеях Л.Н. Толстого ( то 1 до 10)</a:t>
            </a:r>
            <a:endParaRPr lang="ru-RU" sz="2700" u="sng" dirty="0">
              <a:solidFill>
                <a:schemeClr val="tx2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032000" y="75885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5577" y="182880"/>
            <a:ext cx="11011989" cy="744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Считаете ли вы , что педагогические идеи Л.Н. Толстого актуальны в современной педагогике?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Диаграмма 4">
            <a:hlinkClick r:id="rId2" action="ppaction://hlinksldjump"/>
          </p:cNvPr>
          <p:cNvGraphicFramePr/>
          <p:nvPr/>
        </p:nvGraphicFramePr>
        <p:xfrm>
          <a:off x="2032000" y="1332411"/>
          <a:ext cx="8128000" cy="4805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971" y="535578"/>
            <a:ext cx="93921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2"/>
                </a:solidFill>
              </a:rPr>
              <a:t> Что актуально…?</a:t>
            </a:r>
          </a:p>
          <a:p>
            <a:pPr algn="ctr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/>
                </a:solidFill>
              </a:rPr>
              <a:t>Лично-ориентированный подход</a:t>
            </a:r>
          </a:p>
          <a:p>
            <a:pPr algn="ctr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/>
                </a:solidFill>
              </a:rPr>
              <a:t>Воспитание добром и трудом</a:t>
            </a:r>
          </a:p>
          <a:p>
            <a:pPr algn="ctr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/>
                </a:solidFill>
              </a:rPr>
              <a:t>Творчество</a:t>
            </a:r>
          </a:p>
          <a:p>
            <a:pPr algn="ctr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/>
                </a:solidFill>
              </a:rPr>
              <a:t>Индивидуальный подход</a:t>
            </a:r>
          </a:p>
          <a:p>
            <a:pPr algn="ctr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/>
                </a:solidFill>
              </a:rPr>
              <a:t>Гуманность</a:t>
            </a:r>
          </a:p>
          <a:p>
            <a:pPr algn="ctr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/>
                </a:solidFill>
              </a:rPr>
              <a:t>Доброта</a:t>
            </a:r>
          </a:p>
          <a:p>
            <a:pPr algn="ctr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/>
                </a:solidFill>
              </a:rPr>
              <a:t>Честность</a:t>
            </a:r>
          </a:p>
          <a:p>
            <a:pPr algn="ctr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/>
                </a:solidFill>
              </a:rPr>
              <a:t>Развитие ребенка в собственном темпе</a:t>
            </a:r>
          </a:p>
          <a:p>
            <a:pPr algn="ctr">
              <a:buFont typeface="Wingdings" pitchFamily="2" charset="2"/>
              <a:buChar char="§"/>
            </a:pPr>
            <a:endParaRPr lang="ru-RU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0260279">
            <a:off x="718458" y="4075611"/>
            <a:ext cx="2272937" cy="2037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0260279">
            <a:off x="2686594" y="4228012"/>
            <a:ext cx="2272937" cy="2037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0260279">
            <a:off x="4659085" y="4214947"/>
            <a:ext cx="2272937" cy="2037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0260279">
            <a:off x="6670767" y="4175759"/>
            <a:ext cx="2272937" cy="20378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260279">
            <a:off x="8604069" y="4045132"/>
            <a:ext cx="2272937" cy="2037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3031023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TS103031023</Template>
  <TotalTime>0</TotalTime>
  <Words>704</Words>
  <Application>Microsoft Office PowerPoint</Application>
  <PresentationFormat>Произвольный</PresentationFormat>
  <Paragraphs>132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TS103031023</vt:lpstr>
      <vt:lpstr>Социологическое  исследование </vt:lpstr>
      <vt:lpstr>Цель исследования</vt:lpstr>
      <vt:lpstr>Слайд 3</vt:lpstr>
      <vt:lpstr>     Респонденты</vt:lpstr>
      <vt:lpstr>      стаж работы респондентов</vt:lpstr>
      <vt:lpstr>Уровень образования респондентов</vt:lpstr>
      <vt:lpstr> Осведомленность о педагогических идеях Л.Н. Толстого ( то 1 до 10)</vt:lpstr>
      <vt:lpstr>Слайд 8</vt:lpstr>
      <vt:lpstr>Слайд 9</vt:lpstr>
      <vt:lpstr>Как вы думаете, идеи Л.Н. Толстого в настоящее время нашли свою реализацию в контексте личностно-ориентированной педагогики?</vt:lpstr>
      <vt:lpstr>Слайд 11</vt:lpstr>
      <vt:lpstr>Считаете ли вы, что нам необходимо сохранять самобытность отечественной педагогики? </vt:lpstr>
      <vt:lpstr>Слайд 13</vt:lpstr>
      <vt:lpstr> </vt:lpstr>
      <vt:lpstr>Слайд 15</vt:lpstr>
      <vt:lpstr>Слайд 16</vt:lpstr>
      <vt:lpstr>Можно ли сказать, что современная дидактическая система опирается на педагогические идеи Л.Н. Толстого?</vt:lpstr>
      <vt:lpstr> Экспериментирование учителя, может содействовать развитию  педагогики как науки?</vt:lpstr>
      <vt:lpstr> выводы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2012-11-05T10:05:18Z</dcterms:created>
  <dcterms:modified xsi:type="dcterms:W3CDTF">2012-11-06T02:48:45Z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